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59cb4540b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c59cb4540b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61027fa92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c61027fa92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5ff510415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5ff510415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61027fa92_2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c61027fa92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61027fa92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c61027fa92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61027fa92_2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c61027fa92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59cb4540b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59cb4540b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5ff510415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c5ff510415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59cb4540b_2_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c59cb4540b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5e1107c3d_4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c5e1107c3d_4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5cdc5ecd1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c5cdc5ecd1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59cb4540b_2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59cb4540b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5ff510415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c5ff510415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5ff510415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c5ff510415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59cb4540b_2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c59cb4540b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c59cb4540b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c59cb4540b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c5e1107c3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c5e1107c3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59cb4540b_2_2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c59cb4540b_2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59cb4540b_2_2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c59cb4540b_2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627a5893a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c627a5893a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627a5893a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c627a5893a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59cb4540b_2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c59cb4540b_2_2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59cb4540b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59cb4540b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5bd0f73aa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c5bd0f73a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59cb4540b_2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59cb4540b_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5bd0f73aa_1_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c5bd0f73aa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5bd0f73aa_1_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c5bd0f73aa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5bd0f73aa_1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c5bd0f73aa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59cb4540b_2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59cb4540b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BANNIÈRE-USE-CASE-SITE-EKINO-4.pngBANNIÈRE-USE-CASE-SITE-EKINO-4"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4780" y="0"/>
            <a:ext cx="5189091" cy="497205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612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87398" y="2876300"/>
            <a:ext cx="4341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Group 12：Xiaowei S</a:t>
            </a:r>
            <a:r>
              <a:rPr b="1" lang="zh-CN">
                <a:solidFill>
                  <a:srgbClr val="3F3F3F"/>
                </a:solidFill>
              </a:rPr>
              <a:t>HI     Yupeng CHEN</a:t>
            </a:r>
            <a:endParaRPr b="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F3F3F"/>
                </a:solidFill>
              </a:rPr>
              <a:t>Chaymae DAHHASSI        Clémence LEROUGE</a:t>
            </a:r>
            <a:endParaRPr b="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F3F3F"/>
                </a:solidFill>
              </a:rPr>
              <a:t>Axel BUTTARD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-752951" y="787717"/>
            <a:ext cx="6774180" cy="15921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 risks</a:t>
            </a:r>
            <a:endParaRPr b="1"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Bas-Rhin</a:t>
            </a:r>
            <a:r>
              <a:rPr lang="zh-CN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434546" y="2345885"/>
            <a:ext cx="423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Geographical </a:t>
            </a:r>
            <a:r>
              <a:rPr lang="zh-CN" sz="1800">
                <a:solidFill>
                  <a:srgbClr val="96122C"/>
                </a:solidFill>
              </a:rPr>
              <a:t>I</a:t>
            </a:r>
            <a:r>
              <a:rPr lang="zh-CN" sz="18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nformation </a:t>
            </a:r>
            <a:r>
              <a:rPr lang="zh-CN" sz="1800">
                <a:solidFill>
                  <a:srgbClr val="96122C"/>
                </a:solidFill>
              </a:rPr>
              <a:t>S</a:t>
            </a:r>
            <a:r>
              <a:rPr lang="zh-CN" sz="18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ystems</a:t>
            </a:r>
            <a:endParaRPr sz="1800">
              <a:solidFill>
                <a:srgbClr val="9612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5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139" name="Google Shape;13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5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142" name="Google Shape;142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" id="144" name="Google Shape;14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81" y="43339"/>
            <a:ext cx="642938" cy="802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51" y="130825"/>
            <a:ext cx="6842276" cy="48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341" name="Google Shape;34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34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4"/>
          <p:cNvGrpSpPr/>
          <p:nvPr/>
        </p:nvGrpSpPr>
        <p:grpSpPr>
          <a:xfrm>
            <a:off x="266378" y="1955021"/>
            <a:ext cx="287065" cy="162973"/>
            <a:chOff x="823609" y="5429251"/>
            <a:chExt cx="965248" cy="547991"/>
          </a:xfrm>
        </p:grpSpPr>
        <p:pic>
          <p:nvPicPr>
            <p:cNvPr id="347" name="Google Shape;34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4"/>
          <p:cNvSpPr txBox="1"/>
          <p:nvPr/>
        </p:nvSpPr>
        <p:spPr>
          <a:xfrm>
            <a:off x="364900" y="590063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natural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risks area</a:t>
            </a:r>
            <a:endParaRPr b="1" sz="2400">
              <a:solidFill>
                <a:srgbClr val="96122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339" y="197686"/>
            <a:ext cx="7261276" cy="491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35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358" name="Google Shape;35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5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62" name="Google Shape;36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92452" y="655575"/>
            <a:ext cx="1349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982926"/>
                </a:solidFill>
                <a:latin typeface="Calibri"/>
                <a:ea typeface="Calibri"/>
                <a:cs typeface="Calibri"/>
                <a:sym typeface="Calibri"/>
              </a:rPr>
              <a:t>Environmental aspects</a:t>
            </a:r>
            <a:endParaRPr b="1" sz="1300">
              <a:solidFill>
                <a:srgbClr val="9829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natural risks area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00" y="312375"/>
            <a:ext cx="6688246" cy="47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372" name="Google Shape;37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6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364908" y="655582"/>
            <a:ext cx="4863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Hazards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37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385" name="Google Shape;38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37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364908" y="655582"/>
            <a:ext cx="4863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Accident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427" y="130787"/>
            <a:ext cx="6397198" cy="48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297" y="197677"/>
            <a:ext cx="6837274" cy="483417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8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8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400" name="Google Shape;40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38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/>
        </p:nvSpPr>
        <p:spPr>
          <a:xfrm>
            <a:off x="364908" y="655582"/>
            <a:ext cx="4863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Accident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9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AP012625-courtesy-of-luan-1x1.jpgAP012625-courtesy-of-luan-1x1" id="413" name="Google Shape;4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943" y="0"/>
            <a:ext cx="5143024" cy="514350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>
            <a:off x="-2286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3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39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418" name="Google Shape;41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39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421" name="Google Shape;421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39"/>
          <p:cNvGrpSpPr/>
          <p:nvPr/>
        </p:nvGrpSpPr>
        <p:grpSpPr>
          <a:xfrm>
            <a:off x="4070480" y="3189713"/>
            <a:ext cx="1388935" cy="1046608"/>
            <a:chOff x="5509288" y="719532"/>
            <a:chExt cx="1851914" cy="1395477"/>
          </a:xfrm>
        </p:grpSpPr>
        <p:sp>
          <p:nvSpPr>
            <p:cNvPr id="424" name="Google Shape;424;p39"/>
            <p:cNvSpPr/>
            <p:nvPr/>
          </p:nvSpPr>
          <p:spPr>
            <a:xfrm>
              <a:off x="5737507" y="719532"/>
              <a:ext cx="1395477" cy="1395477"/>
            </a:xfrm>
            <a:prstGeom prst="ellipse">
              <a:avLst/>
            </a:prstGeom>
            <a:solidFill>
              <a:srgbClr val="982926"/>
            </a:solidFill>
            <a:ln cap="flat" cmpd="sng" w="101600">
              <a:solidFill>
                <a:srgbClr val="F2F1E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9"/>
            <p:cNvSpPr txBox="1"/>
            <p:nvPr/>
          </p:nvSpPr>
          <p:spPr>
            <a:xfrm>
              <a:off x="5509288" y="1032550"/>
              <a:ext cx="1851914" cy="76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39"/>
          <p:cNvSpPr/>
          <p:nvPr/>
        </p:nvSpPr>
        <p:spPr>
          <a:xfrm>
            <a:off x="600075" y="1557338"/>
            <a:ext cx="1787843" cy="85725"/>
          </a:xfrm>
          <a:prstGeom prst="rect">
            <a:avLst/>
          </a:pr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" id="427" name="Google Shape;42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75" y="0"/>
            <a:ext cx="679609" cy="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/>
        </p:nvSpPr>
        <p:spPr>
          <a:xfrm>
            <a:off x="482647" y="1807841"/>
            <a:ext cx="5722238" cy="1776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00" y="312375"/>
            <a:ext cx="6688246" cy="47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0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40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438" name="Google Shape;438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40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364900" y="64372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900">
                <a:solidFill>
                  <a:srgbClr val="96122C"/>
                </a:solidFill>
              </a:rPr>
              <a:t>Natural </a:t>
            </a:r>
            <a:endParaRPr b="1" sz="29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900">
                <a:solidFill>
                  <a:srgbClr val="96122C"/>
                </a:solidFill>
              </a:rPr>
              <a:t>Hazards</a:t>
            </a:r>
            <a:endParaRPr b="1" sz="2900">
              <a:solidFill>
                <a:srgbClr val="96122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41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451" name="Google Shape;45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41"/>
          <p:cNvSpPr txBox="1"/>
          <p:nvPr/>
        </p:nvSpPr>
        <p:spPr>
          <a:xfrm>
            <a:off x="364905" y="197667"/>
            <a:ext cx="2706356" cy="39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55" name="Google Shape;455;p41"/>
          <p:cNvSpPr txBox="1"/>
          <p:nvPr/>
        </p:nvSpPr>
        <p:spPr>
          <a:xfrm>
            <a:off x="165325" y="938350"/>
            <a:ext cx="4794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96122C"/>
                </a:solidFill>
              </a:rPr>
              <a:t>Human and </a:t>
            </a:r>
            <a:r>
              <a:rPr b="1" lang="zh-CN" sz="4200">
                <a:solidFill>
                  <a:srgbClr val="96122C"/>
                </a:solidFill>
              </a:rPr>
              <a:t>Social </a:t>
            </a:r>
            <a:r>
              <a:rPr b="1" lang="zh-CN" sz="4200">
                <a:solidFill>
                  <a:srgbClr val="96122C"/>
                </a:solidFill>
              </a:rPr>
              <a:t> impact </a:t>
            </a:r>
            <a:endParaRPr b="1" sz="4200">
              <a:solidFill>
                <a:srgbClr val="96122C"/>
              </a:solidFill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239900" y="2356025"/>
            <a:ext cx="6015300" cy="1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Vulnerable population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Density of population around Seveso sites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Psychological distress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Health effects (Genotoxicity, carcinogenicity, neurotoxicity, immunotoxicity..)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Disruption of vital services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Economic hardship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7" name="Google Shape;45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550" y="94834"/>
            <a:ext cx="3494076" cy="494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852" y="1032375"/>
            <a:ext cx="6013972" cy="41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42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467" name="Google Shape;46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42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1" name="Google Shape;471;p42"/>
          <p:cNvSpPr txBox="1"/>
          <p:nvPr/>
        </p:nvSpPr>
        <p:spPr>
          <a:xfrm>
            <a:off x="156550" y="787000"/>
            <a:ext cx="6664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96122C"/>
                </a:solidFill>
              </a:rPr>
              <a:t>Environmental impacts </a:t>
            </a:r>
            <a:endParaRPr b="1" sz="4200">
              <a:solidFill>
                <a:srgbClr val="96122C"/>
              </a:solidFill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266375" y="2319750"/>
            <a:ext cx="44742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Acid rain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Soil acidification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Soil pollution by heavy metals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3" name="Google Shape;47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73250" y="1767050"/>
            <a:ext cx="316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Pollutant risks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266378" y="1955021"/>
            <a:ext cx="287065" cy="162973"/>
            <a:chOff x="823609" y="5429251"/>
            <a:chExt cx="965248" cy="547991"/>
          </a:xfrm>
        </p:grpSpPr>
        <p:pic>
          <p:nvPicPr>
            <p:cNvPr id="476" name="Google Shape;476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2"/>
          <p:cNvSpPr txBox="1"/>
          <p:nvPr/>
        </p:nvSpPr>
        <p:spPr>
          <a:xfrm>
            <a:off x="280900" y="4325000"/>
            <a:ext cx="1903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by group 12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3"/>
          <p:cNvPicPr preferRelativeResize="0"/>
          <p:nvPr/>
        </p:nvPicPr>
        <p:blipFill rotWithShape="1">
          <a:blip r:embed="rId3">
            <a:alphaModFix/>
          </a:blip>
          <a:srcRect b="6471" l="8031" r="22490" t="9804"/>
          <a:stretch/>
        </p:blipFill>
        <p:spPr>
          <a:xfrm>
            <a:off x="4695100" y="1262425"/>
            <a:ext cx="4394776" cy="37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3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3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43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487" name="Google Shape;48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43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121375" y="732613"/>
            <a:ext cx="6664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96122C"/>
                </a:solidFill>
              </a:rPr>
              <a:t>Environmental </a:t>
            </a:r>
            <a:r>
              <a:rPr b="1" lang="zh-CN" sz="4200">
                <a:solidFill>
                  <a:srgbClr val="96122C"/>
                </a:solidFill>
              </a:rPr>
              <a:t>impacts </a:t>
            </a:r>
            <a:endParaRPr b="1" sz="4200">
              <a:solidFill>
                <a:srgbClr val="96122C"/>
              </a:solidFill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266375" y="2353800"/>
            <a:ext cx="48180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Degradation of water quality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Contamination of surface water and ground water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D</a:t>
            </a:r>
            <a:r>
              <a:rPr lang="zh-CN" sz="1800">
                <a:solidFill>
                  <a:schemeClr val="dk1"/>
                </a:solidFill>
              </a:rPr>
              <a:t>isruption</a:t>
            </a:r>
            <a:r>
              <a:rPr lang="zh-CN" sz="1800">
                <a:solidFill>
                  <a:schemeClr val="dk1"/>
                </a:solidFill>
              </a:rPr>
              <a:t> of aquatic ecosystems and biodiversity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CN" sz="1800">
                <a:solidFill>
                  <a:schemeClr val="dk1"/>
                </a:solidFill>
              </a:rPr>
              <a:t>Damage to vegetation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/>
        </p:nvSpPr>
        <p:spPr>
          <a:xfrm>
            <a:off x="573250" y="1767050"/>
            <a:ext cx="316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pollution risks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43"/>
          <p:cNvGrpSpPr/>
          <p:nvPr/>
        </p:nvGrpSpPr>
        <p:grpSpPr>
          <a:xfrm>
            <a:off x="266378" y="1955021"/>
            <a:ext cx="287065" cy="162973"/>
            <a:chOff x="823609" y="5429251"/>
            <a:chExt cx="965248" cy="547991"/>
          </a:xfrm>
        </p:grpSpPr>
        <p:pic>
          <p:nvPicPr>
            <p:cNvPr id="496" name="Google Shape;49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16498\Desktop\anamorphic_large_birds_eye_view_Dormagen_1435746748.jpganamorphic_large_birds_eye_view_Dormagen_1435746748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6"/>
            <a:ext cx="5805011" cy="51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0" y="-953"/>
            <a:ext cx="5982176" cy="5218271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4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 rot="515104">
            <a:off x="2808347" y="-179689"/>
            <a:ext cx="3527309" cy="5539138"/>
          </a:xfrm>
          <a:custGeom>
            <a:rect b="b" l="l" r="r" t="t"/>
            <a:pathLst>
              <a:path extrusionOk="0" h="7385517" w="4703078">
                <a:moveTo>
                  <a:pt x="3679332" y="0"/>
                </a:moveTo>
                <a:lnTo>
                  <a:pt x="4703078" y="6781158"/>
                </a:lnTo>
                <a:lnTo>
                  <a:pt x="699887" y="7385517"/>
                </a:lnTo>
                <a:lnTo>
                  <a:pt x="703182" y="7339055"/>
                </a:lnTo>
                <a:cubicBezTo>
                  <a:pt x="793205" y="6368193"/>
                  <a:pt x="1054725" y="5210067"/>
                  <a:pt x="1205298" y="4001563"/>
                </a:cubicBezTo>
                <a:cubicBezTo>
                  <a:pt x="1408218" y="2372916"/>
                  <a:pt x="576762" y="977841"/>
                  <a:pt x="18299" y="567157"/>
                </a:cubicBezTo>
                <a:lnTo>
                  <a:pt x="0" y="5554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-1580817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2099621" y="0"/>
            <a:ext cx="2324647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15025" y="1054150"/>
            <a:ext cx="3787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000">
                <a:solidFill>
                  <a:srgbClr val="982926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1" sz="5000">
              <a:solidFill>
                <a:srgbClr val="DA1E1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1765120" y="2711348"/>
            <a:ext cx="487093" cy="276532"/>
            <a:chOff x="823609" y="5429251"/>
            <a:chExt cx="965248" cy="547991"/>
          </a:xfrm>
        </p:grpSpPr>
        <p:pic>
          <p:nvPicPr>
            <p:cNvPr id="157" name="Google Shape;15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26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160" name="Google Shape;16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26"/>
          <p:cNvGrpSpPr/>
          <p:nvPr/>
        </p:nvGrpSpPr>
        <p:grpSpPr>
          <a:xfrm>
            <a:off x="3064791" y="121473"/>
            <a:ext cx="5496959" cy="3895991"/>
            <a:chOff x="4085749" y="719532"/>
            <a:chExt cx="7329279" cy="5477283"/>
          </a:xfrm>
        </p:grpSpPr>
        <p:grpSp>
          <p:nvGrpSpPr>
            <p:cNvPr id="163" name="Google Shape;163;p26"/>
            <p:cNvGrpSpPr/>
            <p:nvPr/>
          </p:nvGrpSpPr>
          <p:grpSpPr>
            <a:xfrm>
              <a:off x="5509288" y="719532"/>
              <a:ext cx="5182672" cy="905283"/>
              <a:chOff x="5970431" y="718934"/>
              <a:chExt cx="5182672" cy="905283"/>
            </a:xfrm>
          </p:grpSpPr>
          <p:sp>
            <p:nvSpPr>
              <p:cNvPr id="164" name="Google Shape;164;p26"/>
              <p:cNvSpPr txBox="1"/>
              <p:nvPr/>
            </p:nvSpPr>
            <p:spPr>
              <a:xfrm>
                <a:off x="7172103" y="918324"/>
                <a:ext cx="3981000" cy="5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Introduction</a:t>
                </a:r>
                <a:endParaRPr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" name="Google Shape;165;p26"/>
              <p:cNvGrpSpPr/>
              <p:nvPr/>
            </p:nvGrpSpPr>
            <p:grpSpPr>
              <a:xfrm>
                <a:off x="5970431" y="718934"/>
                <a:ext cx="1201500" cy="905283"/>
                <a:chOff x="5970431" y="718934"/>
                <a:chExt cx="1201500" cy="905283"/>
              </a:xfrm>
            </p:grpSpPr>
            <p:sp>
              <p:nvSpPr>
                <p:cNvPr id="166" name="Google Shape;166;p26"/>
                <p:cNvSpPr/>
                <p:nvPr/>
              </p:nvSpPr>
              <p:spPr>
                <a:xfrm>
                  <a:off x="6118483" y="718934"/>
                  <a:ext cx="905283" cy="905283"/>
                </a:xfrm>
                <a:prstGeom prst="ellipse">
                  <a:avLst/>
                </a:prstGeom>
                <a:solidFill>
                  <a:srgbClr val="982926"/>
                </a:solidFill>
                <a:ln cap="flat" cmpd="sng" w="635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6"/>
                <p:cNvSpPr txBox="1"/>
                <p:nvPr/>
              </p:nvSpPr>
              <p:spPr>
                <a:xfrm>
                  <a:off x="5970431" y="917288"/>
                  <a:ext cx="1201500" cy="55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2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01</a:t>
                  </a:r>
                  <a:endParaRPr sz="2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8" name="Google Shape;168;p26"/>
            <p:cNvGrpSpPr/>
            <p:nvPr/>
          </p:nvGrpSpPr>
          <p:grpSpPr>
            <a:xfrm>
              <a:off x="5342184" y="2243532"/>
              <a:ext cx="5201722" cy="905283"/>
              <a:chOff x="5970431" y="718934"/>
              <a:chExt cx="5201722" cy="905283"/>
            </a:xfrm>
          </p:grpSpPr>
          <p:sp>
            <p:nvSpPr>
              <p:cNvPr id="169" name="Google Shape;169;p26"/>
              <p:cNvSpPr txBox="1"/>
              <p:nvPr/>
            </p:nvSpPr>
            <p:spPr>
              <a:xfrm>
                <a:off x="7191153" y="918324"/>
                <a:ext cx="3981000" cy="5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Methology</a:t>
                </a:r>
                <a:endParaRPr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" name="Google Shape;170;p26"/>
              <p:cNvGrpSpPr/>
              <p:nvPr/>
            </p:nvGrpSpPr>
            <p:grpSpPr>
              <a:xfrm>
                <a:off x="5970431" y="718934"/>
                <a:ext cx="1201500" cy="905283"/>
                <a:chOff x="5970431" y="718934"/>
                <a:chExt cx="1201500" cy="905283"/>
              </a:xfrm>
            </p:grpSpPr>
            <p:sp>
              <p:nvSpPr>
                <p:cNvPr id="171" name="Google Shape;171;p26"/>
                <p:cNvSpPr/>
                <p:nvPr/>
              </p:nvSpPr>
              <p:spPr>
                <a:xfrm>
                  <a:off x="6118483" y="718934"/>
                  <a:ext cx="905283" cy="905283"/>
                </a:xfrm>
                <a:prstGeom prst="ellipse">
                  <a:avLst/>
                </a:prstGeom>
                <a:solidFill>
                  <a:srgbClr val="982724"/>
                </a:solidFill>
                <a:ln cap="flat" cmpd="sng" w="635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6"/>
                <p:cNvSpPr txBox="1"/>
                <p:nvPr/>
              </p:nvSpPr>
              <p:spPr>
                <a:xfrm>
                  <a:off x="5970431" y="917288"/>
                  <a:ext cx="1201500" cy="55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2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02</a:t>
                  </a:r>
                  <a:endParaRPr sz="2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" name="Google Shape;173;p26"/>
            <p:cNvGrpSpPr/>
            <p:nvPr/>
          </p:nvGrpSpPr>
          <p:grpSpPr>
            <a:xfrm>
              <a:off x="4867671" y="3767532"/>
              <a:ext cx="6547357" cy="1744505"/>
              <a:chOff x="5970431" y="718934"/>
              <a:chExt cx="6547357" cy="1744505"/>
            </a:xfrm>
          </p:grpSpPr>
          <p:sp>
            <p:nvSpPr>
              <p:cNvPr id="174" name="Google Shape;174;p26"/>
              <p:cNvSpPr txBox="1"/>
              <p:nvPr/>
            </p:nvSpPr>
            <p:spPr>
              <a:xfrm>
                <a:off x="7172103" y="917054"/>
                <a:ext cx="3981000" cy="5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6"/>
              <p:cNvSpPr txBox="1"/>
              <p:nvPr/>
            </p:nvSpPr>
            <p:spPr>
              <a:xfrm>
                <a:off x="7172088" y="1414039"/>
                <a:ext cx="5345700" cy="10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100">
                    <a:solidFill>
                      <a:srgbClr val="7F7F7F"/>
                    </a:solidFill>
                  </a:rPr>
                  <a:t>Human and social impacts</a:t>
                </a:r>
                <a:endParaRPr sz="1100">
                  <a:solidFill>
                    <a:srgbClr val="7F7F7F"/>
                  </a:solidFill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100">
                    <a:solidFill>
                      <a:srgbClr val="7F7F7F"/>
                    </a:solidFill>
                  </a:rPr>
                  <a:t>Environmental impacts:</a:t>
                </a:r>
                <a:endParaRPr sz="1100">
                  <a:solidFill>
                    <a:srgbClr val="7F7F7F"/>
                  </a:solidFill>
                </a:endParaRPr>
              </a:p>
              <a:p>
                <a:pPr indent="45720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100">
                    <a:solidFill>
                      <a:srgbClr val="7F7F7F"/>
                    </a:solidFill>
                  </a:rPr>
                  <a:t>Pollutions and accidents</a:t>
                </a:r>
                <a:r>
                  <a:rPr lang="zh-CN" sz="11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1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6" name="Google Shape;176;p26"/>
              <p:cNvGrpSpPr/>
              <p:nvPr/>
            </p:nvGrpSpPr>
            <p:grpSpPr>
              <a:xfrm>
                <a:off x="5970431" y="718934"/>
                <a:ext cx="1201500" cy="905283"/>
                <a:chOff x="5970431" y="718934"/>
                <a:chExt cx="1201500" cy="905283"/>
              </a:xfrm>
            </p:grpSpPr>
            <p:sp>
              <p:nvSpPr>
                <p:cNvPr id="177" name="Google Shape;177;p26"/>
                <p:cNvSpPr/>
                <p:nvPr/>
              </p:nvSpPr>
              <p:spPr>
                <a:xfrm>
                  <a:off x="6118483" y="718934"/>
                  <a:ext cx="905283" cy="905283"/>
                </a:xfrm>
                <a:prstGeom prst="ellipse">
                  <a:avLst/>
                </a:prstGeom>
                <a:solidFill>
                  <a:srgbClr val="982926"/>
                </a:solidFill>
                <a:ln cap="flat" cmpd="sng" w="635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26"/>
                <p:cNvSpPr txBox="1"/>
                <p:nvPr/>
              </p:nvSpPr>
              <p:spPr>
                <a:xfrm>
                  <a:off x="5970431" y="917288"/>
                  <a:ext cx="1201500" cy="55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2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03</a:t>
                  </a:r>
                  <a:endParaRPr sz="2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9" name="Google Shape;179;p26"/>
            <p:cNvGrpSpPr/>
            <p:nvPr/>
          </p:nvGrpSpPr>
          <p:grpSpPr>
            <a:xfrm>
              <a:off x="4085749" y="5291532"/>
              <a:ext cx="5237282" cy="905283"/>
              <a:chOff x="5970431" y="718934"/>
              <a:chExt cx="5237282" cy="905283"/>
            </a:xfrm>
          </p:grpSpPr>
          <p:sp>
            <p:nvSpPr>
              <p:cNvPr id="180" name="Google Shape;180;p26"/>
              <p:cNvSpPr txBox="1"/>
              <p:nvPr/>
            </p:nvSpPr>
            <p:spPr>
              <a:xfrm>
                <a:off x="7226713" y="915784"/>
                <a:ext cx="3981000" cy="5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Solution</a:t>
                </a:r>
                <a:r>
                  <a:rPr lang="zh-CN" sz="2100">
                    <a:solidFill>
                      <a:schemeClr val="dk1"/>
                    </a:solidFill>
                  </a:rPr>
                  <a:t>s</a:t>
                </a:r>
                <a:endParaRPr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" name="Google Shape;181;p26"/>
              <p:cNvGrpSpPr/>
              <p:nvPr/>
            </p:nvGrpSpPr>
            <p:grpSpPr>
              <a:xfrm>
                <a:off x="5970431" y="718934"/>
                <a:ext cx="1201500" cy="905283"/>
                <a:chOff x="5970431" y="718934"/>
                <a:chExt cx="1201500" cy="905283"/>
              </a:xfrm>
            </p:grpSpPr>
            <p:sp>
              <p:nvSpPr>
                <p:cNvPr id="182" name="Google Shape;182;p26"/>
                <p:cNvSpPr/>
                <p:nvPr/>
              </p:nvSpPr>
              <p:spPr>
                <a:xfrm>
                  <a:off x="6118483" y="718934"/>
                  <a:ext cx="905283" cy="905283"/>
                </a:xfrm>
                <a:prstGeom prst="ellipse">
                  <a:avLst/>
                </a:prstGeom>
                <a:solidFill>
                  <a:srgbClr val="982926"/>
                </a:solidFill>
                <a:ln cap="flat" cmpd="sng" w="635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26"/>
                <p:cNvSpPr txBox="1"/>
                <p:nvPr/>
              </p:nvSpPr>
              <p:spPr>
                <a:xfrm>
                  <a:off x="5970431" y="917288"/>
                  <a:ext cx="1201500" cy="55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2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04</a:t>
                  </a:r>
                  <a:endParaRPr sz="2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4" name="Google Shape;184;p26"/>
          <p:cNvSpPr/>
          <p:nvPr/>
        </p:nvSpPr>
        <p:spPr>
          <a:xfrm>
            <a:off x="2414675" y="4321638"/>
            <a:ext cx="678900" cy="678900"/>
          </a:xfrm>
          <a:prstGeom prst="ellipse">
            <a:avLst/>
          </a:prstGeom>
          <a:solidFill>
            <a:srgbClr val="982926"/>
          </a:solidFill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5081123" y="4464890"/>
            <a:ext cx="900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3277791" y="4464902"/>
            <a:ext cx="298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" id="187" name="Google Shape;18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7719" y="28099"/>
            <a:ext cx="655320" cy="81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303516" y="4464901"/>
            <a:ext cx="901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lt1"/>
                </a:solidFill>
              </a:rPr>
              <a:t>05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51" y="130825"/>
            <a:ext cx="6842276" cy="48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4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4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506" name="Google Shape;506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44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10" name="Google Shape;51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44"/>
          <p:cNvGrpSpPr/>
          <p:nvPr/>
        </p:nvGrpSpPr>
        <p:grpSpPr>
          <a:xfrm>
            <a:off x="266378" y="1955021"/>
            <a:ext cx="287065" cy="162973"/>
            <a:chOff x="823609" y="5429251"/>
            <a:chExt cx="965248" cy="547991"/>
          </a:xfrm>
        </p:grpSpPr>
        <p:pic>
          <p:nvPicPr>
            <p:cNvPr id="512" name="Google Shape;512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44"/>
          <p:cNvSpPr txBox="1"/>
          <p:nvPr/>
        </p:nvSpPr>
        <p:spPr>
          <a:xfrm>
            <a:off x="71200" y="590063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Biodiversity </a:t>
            </a:r>
            <a:endParaRPr b="1" sz="22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risks</a:t>
            </a:r>
            <a:endParaRPr b="1" sz="2200">
              <a:solidFill>
                <a:srgbClr val="96122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297" y="197677"/>
            <a:ext cx="6837274" cy="483417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5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45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523" name="Google Shape;52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5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27" name="Google Shape;52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5"/>
          <p:cNvSpPr txBox="1"/>
          <p:nvPr/>
        </p:nvSpPr>
        <p:spPr>
          <a:xfrm>
            <a:off x="147700" y="634038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Accident</a:t>
            </a:r>
            <a:endParaRPr b="1" sz="22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Scenario</a:t>
            </a:r>
            <a:endParaRPr b="1" sz="22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And</a:t>
            </a:r>
            <a:endParaRPr b="1" sz="22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Natural </a:t>
            </a:r>
            <a:endParaRPr b="1" sz="2200">
              <a:solidFill>
                <a:srgbClr val="9612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>
                <a:solidFill>
                  <a:srgbClr val="96122C"/>
                </a:solidFill>
              </a:rPr>
              <a:t>impacts</a:t>
            </a:r>
            <a:endParaRPr b="1" sz="2200">
              <a:solidFill>
                <a:srgbClr val="96122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533" name="Google Shape;533;p46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AP012625-courtesy-of-luan-1x1.jpgAP012625-courtesy-of-luan-1x1" id="536" name="Google Shape;5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943" y="0"/>
            <a:ext cx="5143024" cy="514350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37" name="Google Shape;537;p46"/>
          <p:cNvSpPr/>
          <p:nvPr/>
        </p:nvSpPr>
        <p:spPr>
          <a:xfrm>
            <a:off x="-2286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3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46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541" name="Google Shape;541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46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544" name="Google Shape;544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46"/>
          <p:cNvGrpSpPr/>
          <p:nvPr/>
        </p:nvGrpSpPr>
        <p:grpSpPr>
          <a:xfrm>
            <a:off x="4070480" y="3189713"/>
            <a:ext cx="1388935" cy="1046608"/>
            <a:chOff x="5509288" y="719532"/>
            <a:chExt cx="1851914" cy="1395477"/>
          </a:xfrm>
        </p:grpSpPr>
        <p:sp>
          <p:nvSpPr>
            <p:cNvPr id="547" name="Google Shape;547;p46"/>
            <p:cNvSpPr/>
            <p:nvPr/>
          </p:nvSpPr>
          <p:spPr>
            <a:xfrm>
              <a:off x="5737507" y="719532"/>
              <a:ext cx="1395477" cy="1395477"/>
            </a:xfrm>
            <a:prstGeom prst="ellipse">
              <a:avLst/>
            </a:prstGeom>
            <a:solidFill>
              <a:srgbClr val="982926"/>
            </a:solidFill>
            <a:ln cap="flat" cmpd="sng" w="101600">
              <a:solidFill>
                <a:srgbClr val="F2F1E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6"/>
            <p:cNvSpPr txBox="1"/>
            <p:nvPr/>
          </p:nvSpPr>
          <p:spPr>
            <a:xfrm>
              <a:off x="5509288" y="1032550"/>
              <a:ext cx="1851914" cy="76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46"/>
          <p:cNvSpPr/>
          <p:nvPr/>
        </p:nvSpPr>
        <p:spPr>
          <a:xfrm>
            <a:off x="600075" y="1557338"/>
            <a:ext cx="1787843" cy="85725"/>
          </a:xfrm>
          <a:prstGeom prst="rect">
            <a:avLst/>
          </a:pr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" id="550" name="Google Shape;55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75" y="0"/>
            <a:ext cx="679609" cy="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482647" y="1807841"/>
            <a:ext cx="5722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7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47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560" name="Google Shape;560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47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96122C"/>
                </a:solidFill>
              </a:rPr>
              <a:t>SOLUTIONS</a:t>
            </a:r>
            <a:endParaRPr b="1" sz="2100">
              <a:solidFill>
                <a:srgbClr val="96122C"/>
              </a:solidFill>
            </a:endParaRPr>
          </a:p>
        </p:txBody>
      </p:sp>
      <p:sp>
        <p:nvSpPr>
          <p:cNvPr id="563" name="Google Shape;563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64" name="Google Shape;564;p47"/>
          <p:cNvSpPr txBox="1"/>
          <p:nvPr/>
        </p:nvSpPr>
        <p:spPr>
          <a:xfrm>
            <a:off x="364900" y="1032825"/>
            <a:ext cx="47685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Seveso III directive </a:t>
            </a:r>
            <a:endParaRPr sz="2100">
              <a:solidFill>
                <a:srgbClr val="9612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PPRT</a:t>
            </a:r>
            <a:r>
              <a:rPr lang="zh-CN" sz="2100">
                <a:solidFill>
                  <a:schemeClr val="dk1"/>
                </a:solidFill>
              </a:rPr>
              <a:t> (Technological Risk Prevention Plan)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PPI </a:t>
            </a:r>
            <a:r>
              <a:rPr lang="zh-CN" sz="2100">
                <a:solidFill>
                  <a:schemeClr val="dk1"/>
                </a:solidFill>
              </a:rPr>
              <a:t>(Specific Intervention Plans)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65" name="Google Shape;5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626" y="91950"/>
            <a:ext cx="3544175" cy="50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8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8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48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574" name="Google Shape;57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" name="Google Shape;576;p48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2100">
                <a:solidFill>
                  <a:srgbClr val="96122C"/>
                </a:solidFill>
              </a:rPr>
              <a:t>SOLUTIONS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495675" y="110075"/>
            <a:ext cx="71649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CLIC</a:t>
            </a:r>
            <a:r>
              <a:rPr lang="zh-CN" sz="2100">
                <a:solidFill>
                  <a:schemeClr val="dk1"/>
                </a:solidFill>
              </a:rPr>
              <a:t> (local information and consultation committees)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POI </a:t>
            </a:r>
            <a:r>
              <a:rPr lang="zh-CN" sz="2100">
                <a:solidFill>
                  <a:schemeClr val="dk1"/>
                </a:solidFill>
              </a:rPr>
              <a:t>(Internal Emergency Response)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6122C"/>
              </a:buClr>
              <a:buSzPts val="2100"/>
              <a:buChar char="➢"/>
            </a:pPr>
            <a:r>
              <a:rPr lang="zh-CN" sz="2100">
                <a:solidFill>
                  <a:srgbClr val="96122C"/>
                </a:solidFill>
              </a:rPr>
              <a:t>ICPE </a:t>
            </a:r>
            <a:r>
              <a:rPr lang="zh-CN" sz="2100">
                <a:solidFill>
                  <a:schemeClr val="dk1"/>
                </a:solidFill>
              </a:rPr>
              <a:t>(Installations classified as environmental protection)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79" name="Google Shape;5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584" name="Google Shape;584;p49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9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AP012625-courtesy-of-luan-1x1.jpgAP012625-courtesy-of-luan-1x1" id="587" name="Google Shape;58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943" y="0"/>
            <a:ext cx="5143024" cy="514350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88" name="Google Shape;588;p49"/>
          <p:cNvSpPr/>
          <p:nvPr/>
        </p:nvSpPr>
        <p:spPr>
          <a:xfrm>
            <a:off x="-2286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3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9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1" name="Google Shape;591;p49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592" name="Google Shape;592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49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595" name="Google Shape;595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49"/>
          <p:cNvGrpSpPr/>
          <p:nvPr/>
        </p:nvGrpSpPr>
        <p:grpSpPr>
          <a:xfrm>
            <a:off x="4070480" y="3189713"/>
            <a:ext cx="1388935" cy="1046608"/>
            <a:chOff x="5509288" y="719532"/>
            <a:chExt cx="1851914" cy="1395477"/>
          </a:xfrm>
        </p:grpSpPr>
        <p:sp>
          <p:nvSpPr>
            <p:cNvPr id="598" name="Google Shape;598;p49"/>
            <p:cNvSpPr/>
            <p:nvPr/>
          </p:nvSpPr>
          <p:spPr>
            <a:xfrm>
              <a:off x="5737507" y="719532"/>
              <a:ext cx="1395477" cy="1395477"/>
            </a:xfrm>
            <a:prstGeom prst="ellipse">
              <a:avLst/>
            </a:prstGeom>
            <a:solidFill>
              <a:srgbClr val="982926"/>
            </a:solidFill>
            <a:ln cap="flat" cmpd="sng" w="101600">
              <a:solidFill>
                <a:srgbClr val="F2F1E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9"/>
            <p:cNvSpPr txBox="1"/>
            <p:nvPr/>
          </p:nvSpPr>
          <p:spPr>
            <a:xfrm>
              <a:off x="5509288" y="1032550"/>
              <a:ext cx="1851914" cy="76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49"/>
          <p:cNvSpPr/>
          <p:nvPr/>
        </p:nvSpPr>
        <p:spPr>
          <a:xfrm>
            <a:off x="600075" y="1557338"/>
            <a:ext cx="1787843" cy="85725"/>
          </a:xfrm>
          <a:prstGeom prst="rect">
            <a:avLst/>
          </a:pr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" id="601" name="Google Shape;60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75" y="0"/>
            <a:ext cx="679609" cy="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 txBox="1"/>
          <p:nvPr/>
        </p:nvSpPr>
        <p:spPr>
          <a:xfrm>
            <a:off x="482647" y="1807841"/>
            <a:ext cx="5722238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0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50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611" name="Google Shape;61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50"/>
          <p:cNvSpPr txBox="1"/>
          <p:nvPr/>
        </p:nvSpPr>
        <p:spPr>
          <a:xfrm>
            <a:off x="364905" y="197667"/>
            <a:ext cx="2706356" cy="39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15" name="Google Shape;61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0"/>
          <p:cNvSpPr txBox="1"/>
          <p:nvPr/>
        </p:nvSpPr>
        <p:spPr>
          <a:xfrm>
            <a:off x="3071257" y="730201"/>
            <a:ext cx="5183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strategies are implemented to effectively minimize the risks induced by the presence of Seveso-classified sites in the region BasRhin ?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0"/>
          <p:cNvSpPr/>
          <p:nvPr/>
        </p:nvSpPr>
        <p:spPr>
          <a:xfrm>
            <a:off x="2306275" y="842100"/>
            <a:ext cx="595200" cy="492000"/>
          </a:xfrm>
          <a:prstGeom prst="stripedRightArrow">
            <a:avLst>
              <a:gd fmla="val 50000" name="adj1"/>
              <a:gd fmla="val 48415" name="adj2"/>
            </a:avLst>
          </a:prstGeom>
          <a:solidFill>
            <a:srgbClr val="9612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0"/>
          <p:cNvSpPr txBox="1"/>
          <p:nvPr/>
        </p:nvSpPr>
        <p:spPr>
          <a:xfrm>
            <a:off x="636225" y="1924175"/>
            <a:ext cx="72549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Regulatory frameworks established at the national and European levels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Assessment and Management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Response Protocols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Stakeholder Collaboration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Awareness and Education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Monitoring, evaluation, and Improvement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0"/>
          <p:cNvSpPr txBox="1"/>
          <p:nvPr/>
        </p:nvSpPr>
        <p:spPr>
          <a:xfrm>
            <a:off x="3071207" y="4315326"/>
            <a:ext cx="518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Limits of our studies and potential improvements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0"/>
          <p:cNvSpPr/>
          <p:nvPr/>
        </p:nvSpPr>
        <p:spPr>
          <a:xfrm>
            <a:off x="2306275" y="4227125"/>
            <a:ext cx="595200" cy="492000"/>
          </a:xfrm>
          <a:prstGeom prst="stripedRightArrow">
            <a:avLst>
              <a:gd fmla="val 50000" name="adj1"/>
              <a:gd fmla="val 48415" name="adj2"/>
            </a:avLst>
          </a:prstGeom>
          <a:solidFill>
            <a:srgbClr val="9612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1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1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51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628" name="Google Shape;62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51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</a:rPr>
              <a:t>Sources 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32" name="Google Shape;63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1"/>
          <p:cNvSpPr txBox="1"/>
          <p:nvPr/>
        </p:nvSpPr>
        <p:spPr>
          <a:xfrm>
            <a:off x="364900" y="590075"/>
            <a:ext cx="74682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Sales, J., Wood, M. and Jelínek, R. (n.d.). </a:t>
            </a:r>
            <a:r>
              <a:rPr i="1"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Risk Mapping of Industrial Hazards in New Member States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[online] Available at: https://publications.jrc.ec.europa.eu/repository/bitstream/JRC38185/jrc38185_saleswoodjelinek.pdf [Accessed 25 Mar. 2024].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‌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services de l’État dans le Bas-Rhin. (n.d.). </a:t>
            </a:r>
            <a:r>
              <a:rPr i="1"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Plans Particuliers d’Intervention PPI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[online] Available at: https://www.bas-rhin.gouv.fr/Actions-de-l-Etat/Securites-et-prevention/Protection-civile/Risques/Risques-technologiques/Les-Plans-Particuliers-d-Intervention-PPI [Accessed 25 Mar. 2024].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‌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4.2. Le risque industriel n 4.2.1. Qu’est-ce que le risque industriel et comment se manifeste-t-il ? (n.d.). Available at: https://www.bas-rhin.gouv.fr/contenu/telechargement/29249/200801/file/Risque+industriel.pdf [Accessed 25 Mar. 2024].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‌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services de l’État dans le Bas-Rhin. (n.d.). </a:t>
            </a:r>
            <a:r>
              <a:rPr i="1"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Plans de Prévention des Risques Technologiques (PPRT)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[online] Available at: https://www.bas-rhin.gouv.fr/Actions-de-l-Etat/Prevention-des-risques-naturels-et-technologiques/Risques-technologiques/Les-PPRT/Les-Plans-de-Prevention-des-Risques-Technologiques-PPRT [Accessed 25 Mar. 2024].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/>
          <p:nvPr/>
        </p:nvSpPr>
        <p:spPr>
          <a:xfrm flipH="1" rot="1964114">
            <a:off x="-140813" y="-270072"/>
            <a:ext cx="663428" cy="1116997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2"/>
          <p:cNvSpPr/>
          <p:nvPr/>
        </p:nvSpPr>
        <p:spPr>
          <a:xfrm flipH="1" rot="2480867">
            <a:off x="-232164" y="-156948"/>
            <a:ext cx="682027" cy="1101321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C16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2098353" y="312371"/>
            <a:ext cx="287065" cy="162973"/>
            <a:chOff x="823609" y="5429251"/>
            <a:chExt cx="965248" cy="547991"/>
          </a:xfrm>
        </p:grpSpPr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52"/>
          <p:cNvSpPr txBox="1"/>
          <p:nvPr/>
        </p:nvSpPr>
        <p:spPr>
          <a:xfrm>
            <a:off x="364905" y="197667"/>
            <a:ext cx="270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</a:rPr>
              <a:t>Sources 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45" name="Google Shape;6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2"/>
          <p:cNvSpPr txBox="1"/>
          <p:nvPr/>
        </p:nvSpPr>
        <p:spPr>
          <a:xfrm>
            <a:off x="498850" y="1012225"/>
            <a:ext cx="77007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Géorisques. (n.d.). </a:t>
            </a:r>
            <a:r>
              <a:rPr i="1"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Dossier expert sur les installations classées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[online] Available at: https://www.georisques.gouv.fr/consulter-les-dossiers-thematiques/installations [Accessed 25 Mar. 2024].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zh-C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‌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services de l’État dans le Bas-Rhin. (n.d.). </a:t>
            </a:r>
            <a:r>
              <a:rPr i="1"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Plans Particuliers d’Intervention PPI</a:t>
            </a:r>
            <a:r>
              <a:rPr lang="zh-CN" sz="13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[online] Available at: https://www.bas-rhin.gouv.fr/Actions-de-l-Etat/Securites-et-prevention/Protection-civile/Risques/Risques-technologiques/Les-Plans-Particuliers-d-Intervention-PPI [Accessed 25 Mar. 2024].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651" name="Google Shape;651;p53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3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3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BANNIÈRE-USE-CASE-SITE-EKINO-4.pngBANNIÈRE-USE-CASE-SITE-EKINO-4" id="654" name="Google Shape;65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4780" y="0"/>
            <a:ext cx="5189220" cy="4970621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5" name="Google Shape;655;p53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612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3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7" name="Google Shape;657;p53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658" name="Google Shape;658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p53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661" name="Google Shape;661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" id="663" name="Google Shape;663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81" y="43339"/>
            <a:ext cx="642938" cy="80248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3"/>
          <p:cNvSpPr txBox="1"/>
          <p:nvPr/>
        </p:nvSpPr>
        <p:spPr>
          <a:xfrm>
            <a:off x="139541" y="1409224"/>
            <a:ext cx="51516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1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Thanks </a:t>
            </a:r>
            <a:r>
              <a:rPr lang="zh-CN" sz="4100">
                <a:solidFill>
                  <a:srgbClr val="96122C"/>
                </a:solidFill>
              </a:rPr>
              <a:t>f</a:t>
            </a:r>
            <a:r>
              <a:rPr lang="zh-CN" sz="41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4100">
              <a:solidFill>
                <a:srgbClr val="9612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100">
                <a:solidFill>
                  <a:srgbClr val="96122C"/>
                </a:solidFill>
                <a:latin typeface="Arial"/>
                <a:ea typeface="Arial"/>
                <a:cs typeface="Arial"/>
                <a:sym typeface="Arial"/>
              </a:rPr>
              <a:t> Your Attention！</a:t>
            </a:r>
            <a:endParaRPr sz="4100">
              <a:solidFill>
                <a:srgbClr val="9612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66" name="Google Shape;666;p53"/>
          <p:cNvSpPr txBox="1"/>
          <p:nvPr/>
        </p:nvSpPr>
        <p:spPr>
          <a:xfrm>
            <a:off x="487398" y="2876300"/>
            <a:ext cx="4341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Group 12：Xiaowei S</a:t>
            </a:r>
            <a:r>
              <a:rPr b="1" lang="zh-CN">
                <a:solidFill>
                  <a:srgbClr val="3F3F3F"/>
                </a:solidFill>
              </a:rPr>
              <a:t>HI     Yupeng CHEN</a:t>
            </a:r>
            <a:endParaRPr b="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F3F3F"/>
                </a:solidFill>
              </a:rPr>
              <a:t>Chaymae DAHHASSI        Clémence LEROUGE</a:t>
            </a:r>
            <a:endParaRPr b="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F3F3F"/>
                </a:solidFill>
              </a:rPr>
              <a:t>Axel BUTTARD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AP012625-courtesy-of-luan-1x1.jpgAP012625-courtesy-of-luan-1x1" id="196" name="Google Shape;19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943" y="0"/>
            <a:ext cx="5143024" cy="514350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-2286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3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201" name="Google Shape;20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27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204" name="Google Shape;204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7"/>
          <p:cNvGrpSpPr/>
          <p:nvPr/>
        </p:nvGrpSpPr>
        <p:grpSpPr>
          <a:xfrm>
            <a:off x="4070480" y="3189713"/>
            <a:ext cx="1388935" cy="1046608"/>
            <a:chOff x="5509288" y="719532"/>
            <a:chExt cx="1851914" cy="1395477"/>
          </a:xfrm>
        </p:grpSpPr>
        <p:sp>
          <p:nvSpPr>
            <p:cNvPr id="207" name="Google Shape;207;p27"/>
            <p:cNvSpPr/>
            <p:nvPr/>
          </p:nvSpPr>
          <p:spPr>
            <a:xfrm>
              <a:off x="5737507" y="719532"/>
              <a:ext cx="1395477" cy="1395477"/>
            </a:xfrm>
            <a:prstGeom prst="ellipse">
              <a:avLst/>
            </a:prstGeom>
            <a:solidFill>
              <a:srgbClr val="982926"/>
            </a:solidFill>
            <a:ln cap="flat" cmpd="sng" w="101600">
              <a:solidFill>
                <a:srgbClr val="F2F1E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5509288" y="1032550"/>
              <a:ext cx="185191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7"/>
          <p:cNvGrpSpPr/>
          <p:nvPr/>
        </p:nvGrpSpPr>
        <p:grpSpPr>
          <a:xfrm>
            <a:off x="482648" y="1557338"/>
            <a:ext cx="5722238" cy="1011551"/>
            <a:chOff x="643530" y="2076450"/>
            <a:chExt cx="7629651" cy="1348735"/>
          </a:xfrm>
        </p:grpSpPr>
        <p:sp>
          <p:nvSpPr>
            <p:cNvPr id="210" name="Google Shape;210;p27"/>
            <p:cNvSpPr txBox="1"/>
            <p:nvPr/>
          </p:nvSpPr>
          <p:spPr>
            <a:xfrm>
              <a:off x="643530" y="2410455"/>
              <a:ext cx="7629651" cy="1014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00100" y="2076450"/>
              <a:ext cx="2383760" cy="114300"/>
            </a:xfrm>
            <a:prstGeom prst="rect">
              <a:avLst/>
            </a:prstGeom>
            <a:solidFill>
              <a:srgbClr val="9829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" id="212" name="Google Shape;21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75" y="0"/>
            <a:ext cx="679609" cy="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6530050" y="4868275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28"/>
          <p:cNvGrpSpPr/>
          <p:nvPr/>
        </p:nvGrpSpPr>
        <p:grpSpPr>
          <a:xfrm>
            <a:off x="2402203" y="312388"/>
            <a:ext cx="287068" cy="162974"/>
            <a:chOff x="823609" y="5429251"/>
            <a:chExt cx="965248" cy="54799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8"/>
          <p:cNvSpPr txBox="1"/>
          <p:nvPr/>
        </p:nvSpPr>
        <p:spPr>
          <a:xfrm>
            <a:off x="364808" y="177165"/>
            <a:ext cx="2037398" cy="4376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243583" y="849630"/>
            <a:ext cx="1552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Seveso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3785" y="694900"/>
            <a:ext cx="1576477" cy="162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6883199" y="2450826"/>
            <a:ext cx="226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Figure2. A Carabinieri in a biohazard suit installs signs warning of the presence of toxic chemicals.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" id="227" name="Google Shape;2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265" y="51911"/>
            <a:ext cx="436245" cy="54435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243583" y="1287780"/>
            <a:ext cx="4521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Bas-Rhin, there are 22 sites classified as Seveso,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high risk：18     Low risk：4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243583" y="4315301"/>
            <a:ext cx="5183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strategies are implemented to effectively minimize the risks induced by the presence of Seveso-classified sites in the region BasRhin ?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243583" y="2707005"/>
            <a:ext cx="1552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PPRT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193100" y="3813810"/>
            <a:ext cx="457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285492" y="1889284"/>
            <a:ext cx="1552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PPI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24545" y="2223135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Intervention Plan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the rescue operations in case of a major accident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3190" y="3018473"/>
            <a:ext cx="2560320" cy="12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285492" y="3122295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Technological Risk Prevention Plan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85493" y="3437096"/>
            <a:ext cx="7051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 restrictions ＆Safety measures implementation ＆Public risk awareness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6602730" y="4536758"/>
            <a:ext cx="243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Figure3. Zoning Plan for Technological Risk Prevention around an Industrial Site.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7086600" y="4882038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9050" y="692449"/>
            <a:ext cx="1552200" cy="169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5532100" y="2460013"/>
            <a:ext cx="1240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Figure1. Geographical situation of Bas-Rhin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vehicles in parking area"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17305" r="0" t="0"/>
          <a:stretch/>
        </p:blipFill>
        <p:spPr>
          <a:xfrm>
            <a:off x="-1" y="0"/>
            <a:ext cx="6427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0" y="0"/>
            <a:ext cx="5982367" cy="5143500"/>
          </a:xfrm>
          <a:custGeom>
            <a:rect b="b" l="l" r="r" t="t"/>
            <a:pathLst>
              <a:path extrusionOk="0" h="6858000" w="7976489">
                <a:moveTo>
                  <a:pt x="0" y="0"/>
                </a:moveTo>
                <a:lnTo>
                  <a:pt x="7943498" y="0"/>
                </a:lnTo>
                <a:lnTo>
                  <a:pt x="7965660" y="291454"/>
                </a:lnTo>
                <a:cubicBezTo>
                  <a:pt x="7972851" y="433307"/>
                  <a:pt x="7976489" y="576097"/>
                  <a:pt x="7976489" y="719737"/>
                </a:cubicBezTo>
                <a:cubicBezTo>
                  <a:pt x="7976489" y="3017977"/>
                  <a:pt x="7044944" y="5098643"/>
                  <a:pt x="5538838" y="6604749"/>
                </a:cubicBezTo>
                <a:lnTo>
                  <a:pt x="527321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7F7">
              <a:alpha val="9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 rot="515104">
            <a:off x="4428683" y="-296297"/>
            <a:ext cx="5072097" cy="5772353"/>
          </a:xfrm>
          <a:custGeom>
            <a:rect b="b" l="l" r="r" t="t"/>
            <a:pathLst>
              <a:path extrusionOk="0" h="7696471" w="6762796">
                <a:moveTo>
                  <a:pt x="0" y="866420"/>
                </a:moveTo>
                <a:lnTo>
                  <a:pt x="5739050" y="0"/>
                </a:lnTo>
                <a:lnTo>
                  <a:pt x="6762796" y="6781158"/>
                </a:lnTo>
                <a:lnTo>
                  <a:pt x="699887" y="7696471"/>
                </a:lnTo>
                <a:lnTo>
                  <a:pt x="703182" y="7650009"/>
                </a:lnTo>
                <a:cubicBezTo>
                  <a:pt x="793205" y="6679147"/>
                  <a:pt x="1054725" y="5521021"/>
                  <a:pt x="1205298" y="4312517"/>
                </a:cubicBezTo>
                <a:cubicBezTo>
                  <a:pt x="1408218" y="2683870"/>
                  <a:pt x="576762" y="1288795"/>
                  <a:pt x="18299" y="8781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16498\Desktop\AP012625-courtesy-of-luan-1x1.jpgAP012625-courtesy-of-luan-1x1" id="248" name="Google Shape;24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943" y="0"/>
            <a:ext cx="5143024" cy="5143500"/>
          </a:xfrm>
          <a:custGeom>
            <a:rect b="b" l="l" r="r" t="t"/>
            <a:pathLst>
              <a:path extrusionOk="0" h="6858000" w="6918788">
                <a:moveTo>
                  <a:pt x="2670287" y="0"/>
                </a:moveTo>
                <a:lnTo>
                  <a:pt x="6918788" y="0"/>
                </a:lnTo>
                <a:lnTo>
                  <a:pt x="6918788" y="6858000"/>
                </a:lnTo>
                <a:lnTo>
                  <a:pt x="0" y="6858000"/>
                </a:lnTo>
                <a:lnTo>
                  <a:pt x="265627" y="6604749"/>
                </a:lnTo>
                <a:cubicBezTo>
                  <a:pt x="1771733" y="5098643"/>
                  <a:pt x="2703278" y="3017977"/>
                  <a:pt x="2703278" y="719737"/>
                </a:cubicBezTo>
                <a:cubicBezTo>
                  <a:pt x="2703278" y="576097"/>
                  <a:pt x="2699640" y="433307"/>
                  <a:pt x="2692449" y="29145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-2286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79434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273212" y="6858000"/>
                </a:lnTo>
                <a:lnTo>
                  <a:pt x="5538839" y="6604749"/>
                </a:lnTo>
                <a:cubicBezTo>
                  <a:pt x="7044945" y="5098643"/>
                  <a:pt x="7976490" y="3017977"/>
                  <a:pt x="7976490" y="719737"/>
                </a:cubicBezTo>
                <a:cubicBezTo>
                  <a:pt x="7976490" y="576097"/>
                  <a:pt x="7972852" y="433307"/>
                  <a:pt x="7965661" y="291454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3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3657719" y="0"/>
            <a:ext cx="2324648" cy="5143500"/>
          </a:xfrm>
          <a:custGeom>
            <a:rect b="b" l="l" r="r" t="t"/>
            <a:pathLst>
              <a:path extrusionOk="0" h="6858000" w="3099530">
                <a:moveTo>
                  <a:pt x="2476604" y="0"/>
                </a:moveTo>
                <a:lnTo>
                  <a:pt x="3066539" y="0"/>
                </a:lnTo>
                <a:lnTo>
                  <a:pt x="3088701" y="291454"/>
                </a:lnTo>
                <a:cubicBezTo>
                  <a:pt x="3095892" y="433307"/>
                  <a:pt x="3099530" y="576097"/>
                  <a:pt x="3099530" y="719737"/>
                </a:cubicBezTo>
                <a:cubicBezTo>
                  <a:pt x="3099530" y="3017977"/>
                  <a:pt x="2167985" y="5098643"/>
                  <a:pt x="661879" y="6604749"/>
                </a:cubicBezTo>
                <a:lnTo>
                  <a:pt x="396252" y="6858000"/>
                </a:lnTo>
                <a:lnTo>
                  <a:pt x="0" y="6858000"/>
                </a:lnTo>
                <a:lnTo>
                  <a:pt x="8160" y="6856245"/>
                </a:lnTo>
                <a:cubicBezTo>
                  <a:pt x="196448" y="6805938"/>
                  <a:pt x="308795" y="6707189"/>
                  <a:pt x="386269" y="6633324"/>
                </a:cubicBezTo>
                <a:cubicBezTo>
                  <a:pt x="1892375" y="5127218"/>
                  <a:pt x="2509595" y="3017977"/>
                  <a:pt x="2509595" y="719737"/>
                </a:cubicBezTo>
                <a:cubicBezTo>
                  <a:pt x="2509595" y="576097"/>
                  <a:pt x="2505957" y="433307"/>
                  <a:pt x="2498766" y="291454"/>
                </a:cubicBez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0" y="4866968"/>
            <a:ext cx="9144000" cy="276532"/>
          </a:xfrm>
          <a:prstGeom prst="rect">
            <a:avLst/>
          </a:prstGeom>
          <a:solidFill>
            <a:srgbClr val="3428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9"/>
          <p:cNvGrpSpPr/>
          <p:nvPr/>
        </p:nvGrpSpPr>
        <p:grpSpPr>
          <a:xfrm>
            <a:off x="3712546" y="4393966"/>
            <a:ext cx="487093" cy="276532"/>
            <a:chOff x="823609" y="5429251"/>
            <a:chExt cx="965248" cy="547991"/>
          </a:xfrm>
        </p:grpSpPr>
        <p:pic>
          <p:nvPicPr>
            <p:cNvPr id="253" name="Google Shape;253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9"/>
          <p:cNvGrpSpPr/>
          <p:nvPr/>
        </p:nvGrpSpPr>
        <p:grpSpPr>
          <a:xfrm>
            <a:off x="0" y="569083"/>
            <a:ext cx="487093" cy="276532"/>
            <a:chOff x="823609" y="5429251"/>
            <a:chExt cx="965248" cy="547991"/>
          </a:xfrm>
        </p:grpSpPr>
        <p:pic>
          <p:nvPicPr>
            <p:cNvPr id="256" name="Google Shape;25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29"/>
          <p:cNvGrpSpPr/>
          <p:nvPr/>
        </p:nvGrpSpPr>
        <p:grpSpPr>
          <a:xfrm>
            <a:off x="4070480" y="3189713"/>
            <a:ext cx="1388935" cy="1046608"/>
            <a:chOff x="5509288" y="719532"/>
            <a:chExt cx="1851914" cy="1395477"/>
          </a:xfrm>
        </p:grpSpPr>
        <p:sp>
          <p:nvSpPr>
            <p:cNvPr id="259" name="Google Shape;259;p29"/>
            <p:cNvSpPr/>
            <p:nvPr/>
          </p:nvSpPr>
          <p:spPr>
            <a:xfrm>
              <a:off x="5737507" y="719532"/>
              <a:ext cx="1395477" cy="1395477"/>
            </a:xfrm>
            <a:prstGeom prst="ellipse">
              <a:avLst/>
            </a:prstGeom>
            <a:solidFill>
              <a:srgbClr val="982926"/>
            </a:solidFill>
            <a:ln cap="flat" cmpd="sng" w="101600">
              <a:solidFill>
                <a:srgbClr val="F2F1E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9"/>
            <p:cNvSpPr txBox="1"/>
            <p:nvPr/>
          </p:nvSpPr>
          <p:spPr>
            <a:xfrm>
              <a:off x="5509288" y="1032550"/>
              <a:ext cx="1851914" cy="76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29"/>
          <p:cNvGrpSpPr/>
          <p:nvPr/>
        </p:nvGrpSpPr>
        <p:grpSpPr>
          <a:xfrm>
            <a:off x="482648" y="1557338"/>
            <a:ext cx="5722238" cy="1704019"/>
            <a:chOff x="643530" y="2076450"/>
            <a:chExt cx="7629651" cy="2272025"/>
          </a:xfrm>
        </p:grpSpPr>
        <p:sp>
          <p:nvSpPr>
            <p:cNvPr id="262" name="Google Shape;262;p29"/>
            <p:cNvSpPr txBox="1"/>
            <p:nvPr/>
          </p:nvSpPr>
          <p:spPr>
            <a:xfrm>
              <a:off x="643530" y="2410455"/>
              <a:ext cx="7629651" cy="19380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Methology</a:t>
              </a:r>
              <a:endPara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800100" y="2076450"/>
              <a:ext cx="2383760" cy="114300"/>
            </a:xfrm>
            <a:prstGeom prst="rect">
              <a:avLst/>
            </a:prstGeom>
            <a:solidFill>
              <a:srgbClr val="9829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" id="264" name="Google Shape;26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75" y="0"/>
            <a:ext cx="679609" cy="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30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273" name="Google Shape;27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0"/>
          <p:cNvSpPr txBox="1"/>
          <p:nvPr/>
        </p:nvSpPr>
        <p:spPr>
          <a:xfrm>
            <a:off x="364905" y="197667"/>
            <a:ext cx="2706356" cy="39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64808" y="782479"/>
            <a:ext cx="4104323" cy="3767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QGIS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global map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m</a:t>
            </a: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 for different situation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2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1377829" y="4662913"/>
            <a:ext cx="243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Figure4. The diagram for global map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"/>
          <p:cNvSpPr txBox="1"/>
          <p:nvPr>
            <p:ph idx="12" type="sldNum"/>
          </p:nvPr>
        </p:nvSpPr>
        <p:spPr>
          <a:xfrm>
            <a:off x="7086600" y="4869588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5">
            <a:alphaModFix/>
          </a:blip>
          <a:srcRect b="0" l="0" r="19801" t="0"/>
          <a:stretch/>
        </p:blipFill>
        <p:spPr>
          <a:xfrm>
            <a:off x="102400" y="2045650"/>
            <a:ext cx="4917649" cy="20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6">
            <a:alphaModFix/>
          </a:blip>
          <a:srcRect b="0" l="0" r="1903" t="0"/>
          <a:stretch/>
        </p:blipFill>
        <p:spPr>
          <a:xfrm>
            <a:off x="5230375" y="149600"/>
            <a:ext cx="3152500" cy="45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5230375" y="4657825"/>
            <a:ext cx="44607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by group 12 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Openstreetmap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290" name="Google Shape;29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1"/>
          <p:cNvSpPr txBox="1"/>
          <p:nvPr/>
        </p:nvSpPr>
        <p:spPr>
          <a:xfrm>
            <a:off x="364905" y="197667"/>
            <a:ext cx="2706356" cy="39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364808" y="703898"/>
            <a:ext cx="4862989" cy="3767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map for </a:t>
            </a: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2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1441605" y="4559368"/>
            <a:ext cx="243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Figure5. The diagram for map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6802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759" y="340525"/>
            <a:ext cx="3130857" cy="446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 rotWithShape="1">
          <a:blip r:embed="rId6">
            <a:alphaModFix/>
          </a:blip>
          <a:srcRect b="0" l="9461" r="0" t="0"/>
          <a:stretch/>
        </p:blipFill>
        <p:spPr>
          <a:xfrm>
            <a:off x="251051" y="2130275"/>
            <a:ext cx="4811999" cy="22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771950" y="1343838"/>
            <a:ext cx="323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‘commune’with PPRT .csv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commune with PPI in Bas-Rhin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5619750" y="47672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by group 12 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Openstreetmap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5938" l="0" r="9016" t="3351"/>
          <a:stretch/>
        </p:blipFill>
        <p:spPr>
          <a:xfrm>
            <a:off x="80800" y="2900600"/>
            <a:ext cx="4741383" cy="20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2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309" name="Google Shape;30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32"/>
          <p:cNvSpPr txBox="1"/>
          <p:nvPr/>
        </p:nvSpPr>
        <p:spPr>
          <a:xfrm>
            <a:off x="364905" y="197667"/>
            <a:ext cx="2706356" cy="39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0617" y="0"/>
            <a:ext cx="393382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6994800" y="48100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896" y="368725"/>
            <a:ext cx="3182486" cy="4505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1316992" y="4930643"/>
            <a:ext cx="243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Figure6. The diagram for </a:t>
            </a: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 b="0" l="0" r="9016" t="59573"/>
          <a:stretch/>
        </p:blipFill>
        <p:spPr>
          <a:xfrm>
            <a:off x="-98051" y="1032825"/>
            <a:ext cx="5439951" cy="19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364908" y="789957"/>
            <a:ext cx="4863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map for  </a:t>
            </a: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impact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5433138" y="4591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by group 12 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INSEE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/>
          <p:nvPr/>
        </p:nvSpPr>
        <p:spPr>
          <a:xfrm flipH="1" rot="1967338">
            <a:off x="-142366" y="-270994"/>
            <a:ext cx="664359" cy="1118564"/>
          </a:xfrm>
          <a:custGeom>
            <a:rect b="b" l="l" r="r" t="t"/>
            <a:pathLst>
              <a:path extrusionOk="0" h="1491419" w="885812">
                <a:moveTo>
                  <a:pt x="885812" y="525501"/>
                </a:moveTo>
                <a:lnTo>
                  <a:pt x="70048" y="0"/>
                </a:lnTo>
                <a:lnTo>
                  <a:pt x="0" y="10575"/>
                </a:lnTo>
                <a:lnTo>
                  <a:pt x="5192" y="13892"/>
                </a:lnTo>
                <a:cubicBezTo>
                  <a:pt x="163639" y="130411"/>
                  <a:pt x="399540" y="526223"/>
                  <a:pt x="341967" y="988303"/>
                </a:cubicBezTo>
                <a:cubicBezTo>
                  <a:pt x="320607" y="1159742"/>
                  <a:pt x="291377" y="1327607"/>
                  <a:pt x="264295" y="1487044"/>
                </a:cubicBezTo>
                <a:lnTo>
                  <a:pt x="263584" y="14914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/>
          <p:nvPr/>
        </p:nvSpPr>
        <p:spPr>
          <a:xfrm flipH="1" rot="2482442">
            <a:off x="-233165" y="-157577"/>
            <a:ext cx="682675" cy="1102369"/>
          </a:xfrm>
          <a:custGeom>
            <a:rect b="b" l="l" r="r" t="t"/>
            <a:pathLst>
              <a:path extrusionOk="0" h="1469825" w="910234">
                <a:moveTo>
                  <a:pt x="910234" y="436423"/>
                </a:moveTo>
                <a:lnTo>
                  <a:pt x="414760" y="4"/>
                </a:lnTo>
                <a:lnTo>
                  <a:pt x="414754" y="0"/>
                </a:lnTo>
                <a:lnTo>
                  <a:pt x="406421" y="241017"/>
                </a:lnTo>
                <a:cubicBezTo>
                  <a:pt x="376900" y="658928"/>
                  <a:pt x="267272" y="1058842"/>
                  <a:pt x="56564" y="1390418"/>
                </a:cubicBezTo>
                <a:lnTo>
                  <a:pt x="0" y="1469825"/>
                </a:lnTo>
                <a:close/>
              </a:path>
            </a:pathLst>
          </a:custGeom>
          <a:solidFill>
            <a:srgbClr val="9829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33"/>
          <p:cNvGrpSpPr/>
          <p:nvPr/>
        </p:nvGrpSpPr>
        <p:grpSpPr>
          <a:xfrm>
            <a:off x="2098356" y="312388"/>
            <a:ext cx="287068" cy="162974"/>
            <a:chOff x="823609" y="5429251"/>
            <a:chExt cx="965248" cy="547991"/>
          </a:xfrm>
        </p:grpSpPr>
        <p:pic>
          <p:nvPicPr>
            <p:cNvPr id="326" name="Google Shape;32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23609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40866" y="5429251"/>
              <a:ext cx="547991" cy="547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33"/>
          <p:cNvSpPr txBox="1"/>
          <p:nvPr/>
        </p:nvSpPr>
        <p:spPr>
          <a:xfrm>
            <a:off x="364905" y="197667"/>
            <a:ext cx="2706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Methology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617" y="0"/>
            <a:ext cx="393383" cy="4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3"/>
          <p:cNvSpPr txBox="1"/>
          <p:nvPr/>
        </p:nvSpPr>
        <p:spPr>
          <a:xfrm>
            <a:off x="461729" y="776900"/>
            <a:ext cx="2433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982926"/>
                </a:solidFill>
                <a:latin typeface="Calibri"/>
                <a:ea typeface="Calibri"/>
                <a:cs typeface="Calibri"/>
                <a:sym typeface="Calibri"/>
              </a:rPr>
              <a:t>Environmental aspects</a:t>
            </a:r>
            <a:endParaRPr b="1" sz="1800">
              <a:solidFill>
                <a:srgbClr val="9829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natural risks area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425" y="312375"/>
            <a:ext cx="6610649" cy="484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